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a02d6274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a02d6274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ba1647c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ba1647c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50d260c8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50d260c8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ba1647c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ba1647c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aba1647c8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aba1647c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50d260c8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50d260c8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50d260c8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50d260c8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02d62740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02d6274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0cd6dbf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0cd6dbf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0cd6dbf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0cd6dbf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02d6274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02d6274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0cd6dbf0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a0cd6dbf0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0cd6dbf0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0cd6dbf0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02d6274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02d6274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4eb0fbf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4eb0fbf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4eb0fbf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4eb0fbf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4eb0fbf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b4eb0fbf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02d62740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02d62740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50d260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50d260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50d260c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b50d260c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3956b01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b3956b01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ad0ee018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ad0ee018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Levi</a:t>
            </a:r>
            <a:endParaRPr/>
          </a:p>
          <a:p>
            <a:pPr indent="0" lvl="0" marL="0" rtl="0" algn="l">
              <a:spcBef>
                <a:spcPts val="0"/>
              </a:spcBef>
              <a:spcAft>
                <a:spcPts val="0"/>
              </a:spcAft>
              <a:buNone/>
            </a:pPr>
            <a:r>
              <a:rPr lang="en"/>
              <a:t>Below is not my script, these are just notes so I don’t forget what I want to talk about for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one is fairly self-explanatory-but here are the insights i found:</a:t>
            </a:r>
            <a:endParaRPr/>
          </a:p>
          <a:p>
            <a:pPr indent="0" lvl="0" marL="0" rtl="0" algn="l">
              <a:spcBef>
                <a:spcPts val="0"/>
              </a:spcBef>
              <a:spcAft>
                <a:spcPts val="0"/>
              </a:spcAft>
              <a:buNone/>
            </a:pPr>
            <a:r>
              <a:rPr lang="en"/>
              <a:t>There seems not to be any huge </a:t>
            </a:r>
            <a:r>
              <a:rPr lang="en"/>
              <a:t>trends</a:t>
            </a:r>
            <a:r>
              <a:rPr lang="en"/>
              <a:t> or much common consistency between counties, but there is something that I’m seeing that’s common. I think I’m seeing a  spike at about 2014 in recycling for each of these counties. See next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d0ee018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d0ee018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Levi</a:t>
            </a:r>
            <a:endParaRPr/>
          </a:p>
          <a:p>
            <a:pPr indent="0" lvl="0" marL="0" rtl="0" algn="l">
              <a:spcBef>
                <a:spcPts val="0"/>
              </a:spcBef>
              <a:spcAft>
                <a:spcPts val="0"/>
              </a:spcAft>
              <a:buNone/>
            </a:pPr>
            <a:r>
              <a:rPr lang="en"/>
              <a:t>There seems to be a fairly common spike in </a:t>
            </a:r>
            <a:r>
              <a:rPr lang="en"/>
              <a:t>recycling</a:t>
            </a:r>
            <a:r>
              <a:rPr lang="en"/>
              <a:t> in 2014. Why?</a:t>
            </a:r>
            <a:endParaRPr/>
          </a:p>
          <a:p>
            <a:pPr indent="0" lvl="0" marL="0" rtl="0" algn="l">
              <a:spcBef>
                <a:spcPts val="0"/>
              </a:spcBef>
              <a:spcAft>
                <a:spcPts val="0"/>
              </a:spcAft>
              <a:buNone/>
            </a:pPr>
            <a:r>
              <a:rPr lang="en"/>
              <a:t>It was the first year recycling goals were updated since 1995, I’m guessing there was a push to start working towards the new 2030 goals.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d0ee018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d0ee018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the ratios of waste methods over time. We are seeing in some counties different curves than others, We are seeing that landfill amount grow in the</a:t>
            </a:r>
            <a:endParaRPr/>
          </a:p>
          <a:p>
            <a:pPr indent="0" lvl="0" marL="0" rtl="0" algn="l">
              <a:spcBef>
                <a:spcPts val="0"/>
              </a:spcBef>
              <a:spcAft>
                <a:spcPts val="0"/>
              </a:spcAft>
              <a:buNone/>
            </a:pPr>
            <a:r>
              <a:rPr lang="en"/>
              <a:t>Early 2000s and then begin to shrink again. We see organics really pop up around 2010ish, and WTE seems to be decreasing in ratio size as we have more recycling.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b3859acb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b3859acb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Safiyyah  </a:t>
            </a:r>
            <a:r>
              <a:rPr lang="en">
                <a:solidFill>
                  <a:schemeClr val="dk1"/>
                </a:solidFill>
              </a:rPr>
              <a:t>Question 2: Are there any different recycling patterns between counties for each type of recycling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category (paper, glass, metal etc.) based on the recycling by category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the patterns consistent for different types of recycling categories?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PAPER: Corrugated,Magazine/Catalog,Newsprint,Office Paper</a:t>
            </a:r>
            <a:endParaRPr>
              <a:solidFill>
                <a:schemeClr val="dk1"/>
              </a:solidFill>
            </a:endParaRPr>
          </a:p>
          <a:p>
            <a:pPr indent="0" lvl="0" marL="0" rtl="0" algn="l">
              <a:spcBef>
                <a:spcPts val="0"/>
              </a:spcBef>
              <a:spcAft>
                <a:spcPts val="0"/>
              </a:spcAft>
              <a:buNone/>
            </a:pPr>
            <a:r>
              <a:rPr lang="en">
                <a:solidFill>
                  <a:schemeClr val="dk1"/>
                </a:solidFill>
              </a:rPr>
              <a:t>METAL: Aluminum,Co-Mingled Alum/Steel/Tin,Other Ferrous &amp; Non-Ferrous,Steel/Tin Cans</a:t>
            </a:r>
            <a:endParaRPr>
              <a:solidFill>
                <a:schemeClr val="dk1"/>
              </a:solidFill>
            </a:endParaRPr>
          </a:p>
          <a:p>
            <a:pPr indent="0" lvl="0" marL="0" rtl="0" algn="l">
              <a:spcBef>
                <a:spcPts val="0"/>
              </a:spcBef>
              <a:spcAft>
                <a:spcPts val="0"/>
              </a:spcAft>
              <a:buNone/>
            </a:pPr>
            <a:r>
              <a:rPr lang="en">
                <a:solidFill>
                  <a:schemeClr val="dk1"/>
                </a:solidFill>
              </a:rPr>
              <a:t>GLASS: Food &amp; Beverage,Other glass</a:t>
            </a:r>
            <a:endParaRPr>
              <a:solidFill>
                <a:schemeClr val="dk1"/>
              </a:solidFill>
            </a:endParaRPr>
          </a:p>
          <a:p>
            <a:pPr indent="0" lvl="0" marL="0" rtl="0" algn="l">
              <a:spcBef>
                <a:spcPts val="0"/>
              </a:spcBef>
              <a:spcAft>
                <a:spcPts val="0"/>
              </a:spcAft>
              <a:buNone/>
            </a:pPr>
            <a:r>
              <a:rPr lang="en">
                <a:solidFill>
                  <a:schemeClr val="dk1"/>
                </a:solidFill>
              </a:rPr>
              <a:t>PLASTIC: HDPE,Mixed Plastic,Other Plastic,PET</a:t>
            </a:r>
            <a:endParaRPr>
              <a:solidFill>
                <a:schemeClr val="dk1"/>
              </a:solidFill>
            </a:endParaRPr>
          </a:p>
          <a:p>
            <a:pPr indent="0" lvl="0" marL="0" rtl="0" algn="l">
              <a:spcBef>
                <a:spcPts val="0"/>
              </a:spcBef>
              <a:spcAft>
                <a:spcPts val="0"/>
              </a:spcAft>
              <a:buNone/>
            </a:pPr>
            <a:r>
              <a:rPr lang="en">
                <a:solidFill>
                  <a:schemeClr val="dk1"/>
                </a:solidFill>
              </a:rPr>
              <a:t>OTHER:</a:t>
            </a:r>
            <a:endParaRPr>
              <a:solidFill>
                <a:schemeClr val="dk1"/>
              </a:solidFill>
            </a:endParaRPr>
          </a:p>
          <a:p>
            <a:pPr indent="0" lvl="0" marL="0" rtl="0" algn="l">
              <a:spcBef>
                <a:spcPts val="0"/>
              </a:spcBef>
              <a:spcAft>
                <a:spcPts val="0"/>
              </a:spcAft>
              <a:buNone/>
            </a:pPr>
            <a:r>
              <a:rPr lang="en">
                <a:solidFill>
                  <a:schemeClr val="dk1"/>
                </a:solidFill>
              </a:rPr>
              <a:t>Carpet,Major Appliances,Textiles,Unspecified or Other</a:t>
            </a:r>
            <a:endParaRPr>
              <a:solidFill>
                <a:schemeClr val="dk1"/>
              </a:solidFill>
            </a:endParaRPr>
          </a:p>
          <a:p>
            <a:pPr indent="0" lvl="0" marL="0" rtl="0" algn="l">
              <a:spcBef>
                <a:spcPts val="0"/>
              </a:spcBef>
              <a:spcAft>
                <a:spcPts val="0"/>
              </a:spcAft>
              <a:buNone/>
            </a:pPr>
            <a:r>
              <a:rPr lang="en">
                <a:solidFill>
                  <a:schemeClr val="dk1"/>
                </a:solidFill>
              </a:rPr>
              <a:t>ORGANIC: food for people,food for livestock,Yard Waste Composting,Other (Bone/Fat - Rendering or Cooking Oil)</a:t>
            </a:r>
            <a:endParaRPr>
              <a:solidFill>
                <a:schemeClr val="dk1"/>
              </a:solidFill>
            </a:endParaRPr>
          </a:p>
          <a:p>
            <a:pPr indent="0" lvl="0" marL="0" rtl="0" algn="l">
              <a:spcBef>
                <a:spcPts val="0"/>
              </a:spcBef>
              <a:spcAft>
                <a:spcPts val="0"/>
              </a:spcAft>
              <a:buNone/>
            </a:pPr>
            <a:r>
              <a:rPr lang="en">
                <a:solidFill>
                  <a:schemeClr val="dk1"/>
                </a:solidFill>
              </a:rPr>
              <a:t>HAZARDOUS: Used oil,  Household waste, vehicle batteries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4129d4e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4129d4e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Safiyyah ON AVERAGE PER COUNTY</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4129d4e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4129d4e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AVERAGE PER COUNTY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b4129d4e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b4129d4e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AVERAGE PER COUNTY, in tons.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dot.state.mn.us/maps/gdma/mapfinder.html" TargetMode="External"/><Relationship Id="rId4" Type="http://schemas.openxmlformats.org/officeDocument/2006/relationships/hyperlink" Target="https://www.minnesota-demographics.com/counties_by_population" TargetMode="External"/><Relationship Id="rId5" Type="http://schemas.openxmlformats.org/officeDocument/2006/relationships/hyperlink" Target="https://public.tableau.com/app/profile/mpca.data.services/viz/SCOREOverview/1991-2018SCO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MPCA Analytics Project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t>Tayler Williamson, Jeremy Olson, Levi Watson, Linh Nguyen, Hamsa Jibril, Rylley Lee, Isak Osman, Christian Reuter, Safiyyah Umar</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3  </a:t>
            </a:r>
            <a:endParaRPr/>
          </a:p>
        </p:txBody>
      </p:sp>
      <p:sp>
        <p:nvSpPr>
          <p:cNvPr id="148" name="Google Shape;148;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latin typeface="Times New Roman"/>
                <a:ea typeface="Times New Roman"/>
                <a:cs typeface="Times New Roman"/>
                <a:sym typeface="Times New Roman"/>
              </a:rPr>
              <a:t>What is the average expenditure by category by year, visually and statistically? Is the expenditure by category statistically meaningful? If so, what did you discover?</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93100" y="0"/>
            <a:ext cx="83466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Total</a:t>
            </a:r>
            <a:r>
              <a:rPr lang="en" sz="1800">
                <a:solidFill>
                  <a:srgbClr val="B45F06"/>
                </a:solidFill>
              </a:rPr>
              <a:t> expenditure for all categories in years 2014, 2015, 2016, and 2017</a:t>
            </a:r>
            <a:endParaRPr sz="1800">
              <a:solidFill>
                <a:srgbClr val="B45F06"/>
              </a:solidFill>
            </a:endParaRPr>
          </a:p>
          <a:p>
            <a:pPr indent="0" lvl="0" marL="0" rtl="0" algn="l">
              <a:spcBef>
                <a:spcPts val="0"/>
              </a:spcBef>
              <a:spcAft>
                <a:spcPts val="0"/>
              </a:spcAft>
              <a:buNone/>
            </a:pPr>
            <a:r>
              <a:t/>
            </a:r>
            <a:endParaRPr sz="1400"/>
          </a:p>
        </p:txBody>
      </p:sp>
      <p:pic>
        <p:nvPicPr>
          <p:cNvPr id="154" name="Google Shape;154;p23"/>
          <p:cNvPicPr preferRelativeResize="0"/>
          <p:nvPr/>
        </p:nvPicPr>
        <p:blipFill>
          <a:blip r:embed="rId3">
            <a:alphaModFix/>
          </a:blip>
          <a:stretch>
            <a:fillRect/>
          </a:stretch>
        </p:blipFill>
        <p:spPr>
          <a:xfrm>
            <a:off x="491450" y="611650"/>
            <a:ext cx="8161101" cy="440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293100" y="0"/>
            <a:ext cx="83466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Total expenditure for all categories in years 2014, 2015, 2016, and 2017</a:t>
            </a:r>
            <a:endParaRPr sz="1800">
              <a:solidFill>
                <a:srgbClr val="B45F06"/>
              </a:solidFill>
            </a:endParaRPr>
          </a:p>
          <a:p>
            <a:pPr indent="0" lvl="0" marL="0" rtl="0" algn="l">
              <a:spcBef>
                <a:spcPts val="0"/>
              </a:spcBef>
              <a:spcAft>
                <a:spcPts val="0"/>
              </a:spcAft>
              <a:buNone/>
            </a:pPr>
            <a:r>
              <a:t/>
            </a:r>
            <a:endParaRPr sz="1400"/>
          </a:p>
        </p:txBody>
      </p:sp>
      <p:pic>
        <p:nvPicPr>
          <p:cNvPr id="160" name="Google Shape;160;p24"/>
          <p:cNvPicPr preferRelativeResize="0"/>
          <p:nvPr/>
        </p:nvPicPr>
        <p:blipFill>
          <a:blip r:embed="rId3">
            <a:alphaModFix/>
          </a:blip>
          <a:stretch>
            <a:fillRect/>
          </a:stretch>
        </p:blipFill>
        <p:spPr>
          <a:xfrm>
            <a:off x="660025" y="600125"/>
            <a:ext cx="7823951" cy="429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93225" y="31000"/>
            <a:ext cx="88938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Average expenditure per category for 2014, 2015, 2016, and 2017</a:t>
            </a:r>
            <a:endParaRPr sz="1800">
              <a:solidFill>
                <a:srgbClr val="B45F06"/>
              </a:solidFill>
            </a:endParaRPr>
          </a:p>
        </p:txBody>
      </p:sp>
      <p:pic>
        <p:nvPicPr>
          <p:cNvPr id="166" name="Google Shape;166;p25"/>
          <p:cNvPicPr preferRelativeResize="0"/>
          <p:nvPr/>
        </p:nvPicPr>
        <p:blipFill>
          <a:blip r:embed="rId3">
            <a:alphaModFix/>
          </a:blip>
          <a:stretch>
            <a:fillRect/>
          </a:stretch>
        </p:blipFill>
        <p:spPr>
          <a:xfrm>
            <a:off x="831700" y="630625"/>
            <a:ext cx="7809651" cy="4238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93225" y="31000"/>
            <a:ext cx="80481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Is there a statistically </a:t>
            </a:r>
            <a:r>
              <a:rPr lang="en" sz="1800">
                <a:solidFill>
                  <a:srgbClr val="B45F06"/>
                </a:solidFill>
              </a:rPr>
              <a:t>significant</a:t>
            </a:r>
            <a:r>
              <a:rPr lang="en" sz="1800">
                <a:solidFill>
                  <a:srgbClr val="B45F06"/>
                </a:solidFill>
              </a:rPr>
              <a:t> difference in </a:t>
            </a:r>
            <a:r>
              <a:rPr lang="en" sz="1800">
                <a:solidFill>
                  <a:srgbClr val="B45F06"/>
                </a:solidFill>
              </a:rPr>
              <a:t>average</a:t>
            </a:r>
            <a:r>
              <a:rPr lang="en" sz="1800">
                <a:solidFill>
                  <a:srgbClr val="B45F06"/>
                </a:solidFill>
              </a:rPr>
              <a:t> expenditure?</a:t>
            </a:r>
            <a:endParaRPr sz="1800">
              <a:solidFill>
                <a:srgbClr val="B45F06"/>
              </a:solidFill>
            </a:endParaRPr>
          </a:p>
        </p:txBody>
      </p:sp>
      <p:sp>
        <p:nvSpPr>
          <p:cNvPr id="172" name="Google Shape;172;p26"/>
          <p:cNvSpPr txBox="1"/>
          <p:nvPr/>
        </p:nvSpPr>
        <p:spPr>
          <a:xfrm>
            <a:off x="679600" y="658150"/>
            <a:ext cx="523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Now we consider the second part of the question, </a:t>
            </a:r>
            <a:r>
              <a:rPr lang="en" sz="1200">
                <a:highlight>
                  <a:schemeClr val="lt1"/>
                </a:highlight>
                <a:latin typeface="Lato"/>
                <a:ea typeface="Lato"/>
                <a:cs typeface="Lato"/>
                <a:sym typeface="Lato"/>
              </a:rPr>
              <a:t>Is the expenditure by category statistically meaningful?</a:t>
            </a:r>
            <a:endParaRPr sz="1200">
              <a:latin typeface="Lato"/>
              <a:ea typeface="Lato"/>
              <a:cs typeface="Lato"/>
              <a:sym typeface="Lato"/>
            </a:endParaRPr>
          </a:p>
        </p:txBody>
      </p:sp>
      <p:sp>
        <p:nvSpPr>
          <p:cNvPr id="173" name="Google Shape;173;p26"/>
          <p:cNvSpPr txBox="1"/>
          <p:nvPr/>
        </p:nvSpPr>
        <p:spPr>
          <a:xfrm>
            <a:off x="822675" y="1316050"/>
            <a:ext cx="697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H0: </a:t>
            </a:r>
            <a:r>
              <a:rPr lang="en" sz="1200">
                <a:solidFill>
                  <a:srgbClr val="202124"/>
                </a:solidFill>
                <a:highlight>
                  <a:srgbClr val="FFFFFF"/>
                </a:highlight>
                <a:latin typeface="Roboto"/>
                <a:ea typeface="Roboto"/>
                <a:cs typeface="Roboto"/>
                <a:sym typeface="Roboto"/>
              </a:rPr>
              <a:t>µAdministration = </a:t>
            </a:r>
            <a:r>
              <a:rPr lang="en" sz="1200">
                <a:solidFill>
                  <a:srgbClr val="202124"/>
                </a:solidFill>
                <a:highlight>
                  <a:srgbClr val="FFFFFF"/>
                </a:highlight>
                <a:latin typeface="Roboto"/>
                <a:ea typeface="Roboto"/>
                <a:cs typeface="Roboto"/>
                <a:sym typeface="Roboto"/>
              </a:rPr>
              <a:t>µEducation = µHHW = µOrganics = </a:t>
            </a:r>
            <a:r>
              <a:rPr lang="en" sz="1200">
                <a:solidFill>
                  <a:srgbClr val="202124"/>
                </a:solidFill>
                <a:highlight>
                  <a:schemeClr val="lt1"/>
                </a:highlight>
                <a:latin typeface="Roboto"/>
                <a:ea typeface="Roboto"/>
                <a:cs typeface="Roboto"/>
                <a:sym typeface="Roboto"/>
              </a:rPr>
              <a:t>µRecycling = µSource = µWaste-To-Energy</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Ha: At least two means are different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pic>
        <p:nvPicPr>
          <p:cNvPr id="174" name="Google Shape;174;p26"/>
          <p:cNvPicPr preferRelativeResize="0"/>
          <p:nvPr/>
        </p:nvPicPr>
        <p:blipFill>
          <a:blip r:embed="rId3">
            <a:alphaModFix/>
          </a:blip>
          <a:stretch>
            <a:fillRect/>
          </a:stretch>
        </p:blipFill>
        <p:spPr>
          <a:xfrm>
            <a:off x="740275" y="1910125"/>
            <a:ext cx="7060389" cy="2506025"/>
          </a:xfrm>
          <a:prstGeom prst="rect">
            <a:avLst/>
          </a:prstGeom>
          <a:noFill/>
          <a:ln>
            <a:noFill/>
          </a:ln>
        </p:spPr>
      </p:pic>
      <p:sp>
        <p:nvSpPr>
          <p:cNvPr id="175" name="Google Shape;175;p26"/>
          <p:cNvSpPr/>
          <p:nvPr/>
        </p:nvSpPr>
        <p:spPr>
          <a:xfrm>
            <a:off x="743975" y="2317800"/>
            <a:ext cx="2346300" cy="254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93225" y="31000"/>
            <a:ext cx="80481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Is there a statistically significant difference in average expenditure?</a:t>
            </a:r>
            <a:endParaRPr sz="1800">
              <a:solidFill>
                <a:srgbClr val="B45F06"/>
              </a:solidFill>
            </a:endParaRPr>
          </a:p>
        </p:txBody>
      </p:sp>
      <p:sp>
        <p:nvSpPr>
          <p:cNvPr id="181" name="Google Shape;181;p27"/>
          <p:cNvSpPr txBox="1"/>
          <p:nvPr/>
        </p:nvSpPr>
        <p:spPr>
          <a:xfrm>
            <a:off x="679600" y="658150"/>
            <a:ext cx="523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Now we consider the second part of the question, </a:t>
            </a:r>
            <a:r>
              <a:rPr lang="en" sz="1200">
                <a:highlight>
                  <a:schemeClr val="lt1"/>
                </a:highlight>
                <a:latin typeface="Lato"/>
                <a:ea typeface="Lato"/>
                <a:cs typeface="Lato"/>
                <a:sym typeface="Lato"/>
              </a:rPr>
              <a:t>Is the expenditure by category statistically meaningful?</a:t>
            </a:r>
            <a:endParaRPr sz="1200">
              <a:latin typeface="Lato"/>
              <a:ea typeface="Lato"/>
              <a:cs typeface="Lato"/>
              <a:sym typeface="Lato"/>
            </a:endParaRPr>
          </a:p>
        </p:txBody>
      </p:sp>
      <p:sp>
        <p:nvSpPr>
          <p:cNvPr id="182" name="Google Shape;182;p27"/>
          <p:cNvSpPr txBox="1"/>
          <p:nvPr/>
        </p:nvSpPr>
        <p:spPr>
          <a:xfrm>
            <a:off x="822675" y="1316050"/>
            <a:ext cx="697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H0: </a:t>
            </a:r>
            <a:r>
              <a:rPr lang="en" sz="1200">
                <a:solidFill>
                  <a:srgbClr val="202124"/>
                </a:solidFill>
                <a:highlight>
                  <a:srgbClr val="FFFFFF"/>
                </a:highlight>
                <a:latin typeface="Roboto"/>
                <a:ea typeface="Roboto"/>
                <a:cs typeface="Roboto"/>
                <a:sym typeface="Roboto"/>
              </a:rPr>
              <a:t>µAdministration = µEducation = µHHW = µOrganics = </a:t>
            </a:r>
            <a:r>
              <a:rPr lang="en" sz="1200">
                <a:solidFill>
                  <a:srgbClr val="202124"/>
                </a:solidFill>
                <a:highlight>
                  <a:schemeClr val="lt1"/>
                </a:highlight>
                <a:latin typeface="Roboto"/>
                <a:ea typeface="Roboto"/>
                <a:cs typeface="Roboto"/>
                <a:sym typeface="Roboto"/>
              </a:rPr>
              <a:t>µRecycling = µSource = µWaste-To-Energy</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Ha: At least two means are different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pic>
        <p:nvPicPr>
          <p:cNvPr id="183" name="Google Shape;183;p27"/>
          <p:cNvPicPr preferRelativeResize="0"/>
          <p:nvPr/>
        </p:nvPicPr>
        <p:blipFill>
          <a:blip r:embed="rId3">
            <a:alphaModFix/>
          </a:blip>
          <a:stretch>
            <a:fillRect/>
          </a:stretch>
        </p:blipFill>
        <p:spPr>
          <a:xfrm>
            <a:off x="679600" y="2043113"/>
            <a:ext cx="5334000" cy="105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93225" y="31000"/>
            <a:ext cx="80481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rPr>
              <a:t>Is there a statistically significant difference in average expenditure?</a:t>
            </a:r>
            <a:endParaRPr sz="1800">
              <a:solidFill>
                <a:srgbClr val="B45F06"/>
              </a:solidFill>
            </a:endParaRPr>
          </a:p>
        </p:txBody>
      </p:sp>
      <p:sp>
        <p:nvSpPr>
          <p:cNvPr id="189" name="Google Shape;189;p28"/>
          <p:cNvSpPr txBox="1"/>
          <p:nvPr/>
        </p:nvSpPr>
        <p:spPr>
          <a:xfrm>
            <a:off x="679600" y="658150"/>
            <a:ext cx="523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 we’ve determined there are significant </a:t>
            </a:r>
            <a:r>
              <a:rPr lang="en" sz="1200">
                <a:latin typeface="Lato"/>
                <a:ea typeface="Lato"/>
                <a:cs typeface="Lato"/>
                <a:sym typeface="Lato"/>
              </a:rPr>
              <a:t>differences</a:t>
            </a:r>
            <a:r>
              <a:rPr lang="en" sz="1200">
                <a:latin typeface="Lato"/>
                <a:ea typeface="Lato"/>
                <a:cs typeface="Lato"/>
                <a:sym typeface="Lato"/>
              </a:rPr>
              <a:t>. Where do they lie?</a:t>
            </a:r>
            <a:endParaRPr sz="1200">
              <a:latin typeface="Lato"/>
              <a:ea typeface="Lato"/>
              <a:cs typeface="Lato"/>
              <a:sym typeface="Lato"/>
            </a:endParaRPr>
          </a:p>
        </p:txBody>
      </p:sp>
      <p:pic>
        <p:nvPicPr>
          <p:cNvPr id="190" name="Google Shape;190;p28"/>
          <p:cNvPicPr preferRelativeResize="0"/>
          <p:nvPr/>
        </p:nvPicPr>
        <p:blipFill>
          <a:blip r:embed="rId3">
            <a:alphaModFix/>
          </a:blip>
          <a:stretch>
            <a:fillRect/>
          </a:stretch>
        </p:blipFill>
        <p:spPr>
          <a:xfrm>
            <a:off x="727400" y="2220925"/>
            <a:ext cx="4264296" cy="2599250"/>
          </a:xfrm>
          <a:prstGeom prst="rect">
            <a:avLst/>
          </a:prstGeom>
          <a:noFill/>
          <a:ln>
            <a:noFill/>
          </a:ln>
        </p:spPr>
      </p:pic>
      <p:pic>
        <p:nvPicPr>
          <p:cNvPr id="191" name="Google Shape;191;p28"/>
          <p:cNvPicPr preferRelativeResize="0"/>
          <p:nvPr/>
        </p:nvPicPr>
        <p:blipFill>
          <a:blip r:embed="rId4">
            <a:alphaModFix/>
          </a:blip>
          <a:stretch>
            <a:fillRect/>
          </a:stretch>
        </p:blipFill>
        <p:spPr>
          <a:xfrm>
            <a:off x="727400" y="1109900"/>
            <a:ext cx="4961769" cy="88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4 - Jeremy </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latin typeface="Times New Roman"/>
                <a:ea typeface="Times New Roman"/>
                <a:cs typeface="Times New Roman"/>
                <a:sym typeface="Times New Roman"/>
              </a:rPr>
              <a:t>Does the net income (revenue - expenditure) have any impacts on recycling? Is there any correlation between net income and the amount of total recycling?</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 Income Vs Tons Recycled Scatterplot</a:t>
            </a:r>
            <a:endParaRPr/>
          </a:p>
        </p:txBody>
      </p:sp>
      <p:sp>
        <p:nvSpPr>
          <p:cNvPr id="203" name="Google Shape;203;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0"/>
          <p:cNvPicPr preferRelativeResize="0"/>
          <p:nvPr/>
        </p:nvPicPr>
        <p:blipFill>
          <a:blip r:embed="rId3">
            <a:alphaModFix/>
          </a:blip>
          <a:stretch>
            <a:fillRect/>
          </a:stretch>
        </p:blipFill>
        <p:spPr>
          <a:xfrm>
            <a:off x="729450" y="1853850"/>
            <a:ext cx="7688699" cy="32489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Tons and Net Income Text Table</a:t>
            </a:r>
            <a:endParaRPr/>
          </a:p>
        </p:txBody>
      </p:sp>
      <p:pic>
        <p:nvPicPr>
          <p:cNvPr id="210" name="Google Shape;210;p31"/>
          <p:cNvPicPr preferRelativeResize="0"/>
          <p:nvPr/>
        </p:nvPicPr>
        <p:blipFill>
          <a:blip r:embed="rId3">
            <a:alphaModFix/>
          </a:blip>
          <a:stretch>
            <a:fillRect/>
          </a:stretch>
        </p:blipFill>
        <p:spPr>
          <a:xfrm>
            <a:off x="0" y="2160993"/>
            <a:ext cx="9144001" cy="1866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1:</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latin typeface="Times New Roman"/>
                <a:ea typeface="Times New Roman"/>
                <a:cs typeface="Times New Roman"/>
                <a:sym typeface="Times New Roman"/>
              </a:rPr>
              <a:t>Are there any different recycling patterns between counties for each type of waste (organics, WTE, landfilled etc.) based on the waste management by method data? Are the patterns consistent for different types of wastes?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64910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Trend Line: Recycling vs Net Income (County and Year)</a:t>
            </a:r>
            <a:endParaRPr sz="2240"/>
          </a:p>
        </p:txBody>
      </p:sp>
      <p:pic>
        <p:nvPicPr>
          <p:cNvPr id="216" name="Google Shape;216;p32"/>
          <p:cNvPicPr preferRelativeResize="0"/>
          <p:nvPr/>
        </p:nvPicPr>
        <p:blipFill>
          <a:blip r:embed="rId3">
            <a:alphaModFix/>
          </a:blip>
          <a:stretch>
            <a:fillRect/>
          </a:stretch>
        </p:blipFill>
        <p:spPr>
          <a:xfrm>
            <a:off x="2075150" y="2004550"/>
            <a:ext cx="4334950" cy="313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4196"/>
              <a:buFont typeface="Arial"/>
              <a:buNone/>
            </a:pPr>
            <a:r>
              <a:rPr lang="en" sz="2240"/>
              <a:t>Trend Line: Recycling vs Net Income (County)</a:t>
            </a:r>
            <a:endParaRPr/>
          </a:p>
        </p:txBody>
      </p:sp>
      <p:pic>
        <p:nvPicPr>
          <p:cNvPr id="222" name="Google Shape;222;p33"/>
          <p:cNvPicPr preferRelativeResize="0"/>
          <p:nvPr/>
        </p:nvPicPr>
        <p:blipFill>
          <a:blip r:embed="rId3">
            <a:alphaModFix/>
          </a:blip>
          <a:stretch>
            <a:fillRect/>
          </a:stretch>
        </p:blipFill>
        <p:spPr>
          <a:xfrm>
            <a:off x="1428026" y="1853850"/>
            <a:ext cx="5846347" cy="328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5</a:t>
            </a:r>
            <a:r>
              <a:rPr lang="en"/>
              <a:t> - Linh, Chris</a:t>
            </a:r>
            <a:endParaRPr/>
          </a:p>
        </p:txBody>
      </p:sp>
      <p:sp>
        <p:nvSpPr>
          <p:cNvPr id="228" name="Google Shape;22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latin typeface="Times New Roman"/>
                <a:ea typeface="Times New Roman"/>
                <a:cs typeface="Times New Roman"/>
                <a:sym typeface="Times New Roman"/>
              </a:rPr>
              <a:t>Perform appropriate visualization to examine patterns in the data related to policy changes in the history of recycling. Part of the history of policy changes were explained in the data overview section. Do research on other possible policy changes matching your findings.</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9450" y="1318650"/>
            <a:ext cx="76887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Data Patterns related to policy changes: increasing trend in recycling</a:t>
            </a:r>
            <a:endParaRPr sz="1740"/>
          </a:p>
        </p:txBody>
      </p:sp>
      <p:pic>
        <p:nvPicPr>
          <p:cNvPr id="234" name="Google Shape;234;p35"/>
          <p:cNvPicPr preferRelativeResize="0"/>
          <p:nvPr/>
        </p:nvPicPr>
        <p:blipFill rotWithShape="1">
          <a:blip r:embed="rId3">
            <a:alphaModFix/>
          </a:blip>
          <a:srcRect b="18430" l="34774" r="1090" t="15888"/>
          <a:stretch/>
        </p:blipFill>
        <p:spPr>
          <a:xfrm>
            <a:off x="1512800" y="1836325"/>
            <a:ext cx="5956076" cy="2900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40"/>
              <a:t>Counties in Metropolitan areas are dominant in recycling materials (in tons)</a:t>
            </a:r>
            <a:endParaRPr sz="1540"/>
          </a:p>
        </p:txBody>
      </p:sp>
      <p:pic>
        <p:nvPicPr>
          <p:cNvPr id="240" name="Google Shape;240;p36"/>
          <p:cNvPicPr preferRelativeResize="0"/>
          <p:nvPr/>
        </p:nvPicPr>
        <p:blipFill rotWithShape="1">
          <a:blip r:embed="rId3">
            <a:alphaModFix/>
          </a:blip>
          <a:srcRect b="18837" l="33992" r="4011" t="16408"/>
          <a:stretch/>
        </p:blipFill>
        <p:spPr>
          <a:xfrm>
            <a:off x="1391775" y="1719650"/>
            <a:ext cx="6189476" cy="3190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t>Big Jump in organics recycling</a:t>
            </a:r>
            <a:endParaRPr sz="2040"/>
          </a:p>
        </p:txBody>
      </p:sp>
      <p:pic>
        <p:nvPicPr>
          <p:cNvPr id="246" name="Google Shape;246;p37"/>
          <p:cNvPicPr preferRelativeResize="0"/>
          <p:nvPr/>
        </p:nvPicPr>
        <p:blipFill rotWithShape="1">
          <a:blip r:embed="rId3">
            <a:alphaModFix/>
          </a:blip>
          <a:srcRect b="19040" l="34279" r="920" t="15795"/>
          <a:stretch/>
        </p:blipFill>
        <p:spPr>
          <a:xfrm>
            <a:off x="1435000" y="1893150"/>
            <a:ext cx="6206776" cy="2921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6 - Isak</a:t>
            </a:r>
            <a:endParaRPr/>
          </a:p>
        </p:txBody>
      </p:sp>
      <p:sp>
        <p:nvSpPr>
          <p:cNvPr id="252" name="Google Shape;252;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500">
                <a:solidFill>
                  <a:schemeClr val="dk1"/>
                </a:solidFill>
                <a:highlight>
                  <a:srgbClr val="FFFFFF"/>
                </a:highlight>
                <a:latin typeface="Times New Roman"/>
                <a:ea typeface="Times New Roman"/>
                <a:cs typeface="Times New Roman"/>
                <a:sym typeface="Times New Roman"/>
              </a:rPr>
              <a:t>Do your own research on national recycling data and find the national pattern of recycling (please do not forget about explaining your dataset and source of it). Is that consistent with Minnesota’s pattern?</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nvSpPr>
        <p:spPr>
          <a:xfrm>
            <a:off x="808100" y="1315625"/>
            <a:ext cx="522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aleway"/>
                <a:ea typeface="Raleway"/>
                <a:cs typeface="Raleway"/>
                <a:sym typeface="Raleway"/>
              </a:rPr>
              <a:t>Minnesota waste management over time</a:t>
            </a:r>
            <a:endParaRPr b="1">
              <a:latin typeface="Raleway"/>
              <a:ea typeface="Raleway"/>
              <a:cs typeface="Raleway"/>
              <a:sym typeface="Raleway"/>
            </a:endParaRPr>
          </a:p>
        </p:txBody>
      </p:sp>
      <p:pic>
        <p:nvPicPr>
          <p:cNvPr id="258" name="Google Shape;258;p39"/>
          <p:cNvPicPr preferRelativeResize="0"/>
          <p:nvPr/>
        </p:nvPicPr>
        <p:blipFill>
          <a:blip r:embed="rId3">
            <a:alphaModFix/>
          </a:blip>
          <a:stretch>
            <a:fillRect/>
          </a:stretch>
        </p:blipFill>
        <p:spPr>
          <a:xfrm>
            <a:off x="2444325" y="1896650"/>
            <a:ext cx="3806915" cy="3030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Minnesota Yearly Recycle Percentage</a:t>
            </a:r>
            <a:endParaRPr/>
          </a:p>
        </p:txBody>
      </p:sp>
      <p:pic>
        <p:nvPicPr>
          <p:cNvPr id="264" name="Google Shape;264;p40"/>
          <p:cNvPicPr preferRelativeResize="0"/>
          <p:nvPr/>
        </p:nvPicPr>
        <p:blipFill>
          <a:blip r:embed="rId3">
            <a:alphaModFix/>
          </a:blip>
          <a:stretch>
            <a:fillRect/>
          </a:stretch>
        </p:blipFill>
        <p:spPr>
          <a:xfrm>
            <a:off x="2067545" y="1975525"/>
            <a:ext cx="4529849" cy="27413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7650" y="555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0" name="Google Shape;270;p41"/>
          <p:cNvSpPr txBox="1"/>
          <p:nvPr>
            <p:ph idx="1" type="body"/>
          </p:nvPr>
        </p:nvSpPr>
        <p:spPr>
          <a:xfrm>
            <a:off x="727650" y="1441200"/>
            <a:ext cx="7688700" cy="350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000"/>
              <a:t>Slide 6, </a:t>
            </a:r>
            <a:r>
              <a:rPr lang="en" sz="1000"/>
              <a:t>Website:</a:t>
            </a:r>
            <a:r>
              <a:rPr lang="en" sz="1000" u="sng"/>
              <a:t>  </a:t>
            </a:r>
            <a:r>
              <a:rPr lang="en" sz="1000" u="sng"/>
              <a:t>Minnesota Department of transportation:</a:t>
            </a:r>
            <a:r>
              <a:rPr lang="en" sz="1000"/>
              <a:t>    Article:  </a:t>
            </a:r>
            <a:r>
              <a:rPr lang="en" sz="1000" u="sng"/>
              <a:t>Municipality, Township &amp; County Maps</a:t>
            </a:r>
            <a:endParaRPr sz="1000" u="sng"/>
          </a:p>
          <a:p>
            <a:pPr indent="0" lvl="0" marL="0" rtl="0" algn="l">
              <a:lnSpc>
                <a:spcPct val="100000"/>
              </a:lnSpc>
              <a:spcBef>
                <a:spcPts val="1200"/>
              </a:spcBef>
              <a:spcAft>
                <a:spcPts val="0"/>
              </a:spcAft>
              <a:buNone/>
            </a:pPr>
            <a:r>
              <a:rPr lang="en" sz="1000"/>
              <a:t>Web Address:  </a:t>
            </a:r>
            <a:r>
              <a:rPr lang="en" sz="1000">
                <a:solidFill>
                  <a:schemeClr val="hlink"/>
                </a:solidFill>
                <a:uFill>
                  <a:noFill/>
                </a:uFill>
                <a:hlinkClick r:id="rId3"/>
              </a:rPr>
              <a:t>https://www.dot.state.mn.us/maps/gdma/mapfinder.html</a:t>
            </a:r>
            <a:r>
              <a:rPr lang="en" sz="1000"/>
              <a:t> </a:t>
            </a:r>
            <a:endParaRPr sz="1000"/>
          </a:p>
          <a:p>
            <a:pPr indent="0" lvl="0" marL="0" rtl="0" algn="l">
              <a:lnSpc>
                <a:spcPct val="100000"/>
              </a:lnSpc>
              <a:spcBef>
                <a:spcPts val="1200"/>
              </a:spcBef>
              <a:spcAft>
                <a:spcPts val="0"/>
              </a:spcAft>
              <a:buNone/>
            </a:pPr>
            <a:r>
              <a:rPr b="1" lang="en" sz="1000"/>
              <a:t>Slide 7</a:t>
            </a:r>
            <a:r>
              <a:rPr lang="en" sz="1000"/>
              <a:t>, Website:  </a:t>
            </a:r>
            <a:r>
              <a:rPr lang="en" sz="1000" u="sng"/>
              <a:t>Minnesota Demographics by Cubit</a:t>
            </a:r>
            <a:r>
              <a:rPr lang="en" sz="1000"/>
              <a:t>     Article:  </a:t>
            </a:r>
            <a:r>
              <a:rPr lang="en" sz="1000" u="sng"/>
              <a:t>Minnesota Counties by Population</a:t>
            </a:r>
            <a:endParaRPr sz="1000" u="sng"/>
          </a:p>
          <a:p>
            <a:pPr indent="0" lvl="0" marL="0" rtl="0" algn="l">
              <a:lnSpc>
                <a:spcPct val="100000"/>
              </a:lnSpc>
              <a:spcBef>
                <a:spcPts val="1200"/>
              </a:spcBef>
              <a:spcAft>
                <a:spcPts val="0"/>
              </a:spcAft>
              <a:buNone/>
            </a:pPr>
            <a:r>
              <a:rPr lang="en" sz="1000"/>
              <a:t>Web Address:  </a:t>
            </a:r>
            <a:r>
              <a:rPr lang="en" sz="1000">
                <a:solidFill>
                  <a:schemeClr val="hlink"/>
                </a:solidFill>
                <a:uFill>
                  <a:noFill/>
                </a:uFill>
                <a:hlinkClick r:id="rId4"/>
              </a:rPr>
              <a:t>https://www.minnesota-demographics.com/counties_by_population</a:t>
            </a:r>
            <a:endParaRPr sz="1000"/>
          </a:p>
          <a:p>
            <a:pPr indent="0" lvl="0" marL="0" rtl="0" algn="l">
              <a:lnSpc>
                <a:spcPct val="100000"/>
              </a:lnSpc>
              <a:spcBef>
                <a:spcPts val="1200"/>
              </a:spcBef>
              <a:spcAft>
                <a:spcPts val="0"/>
              </a:spcAft>
              <a:buNone/>
            </a:pPr>
            <a:r>
              <a:rPr lang="en" sz="1000"/>
              <a:t>Slide 26 &amp; 27, Website: </a:t>
            </a:r>
            <a:r>
              <a:rPr lang="en" sz="1000" u="sng"/>
              <a:t>Minnesota Pollution Control Agency</a:t>
            </a:r>
            <a:endParaRPr sz="1000" u="sng"/>
          </a:p>
          <a:p>
            <a:pPr indent="0" lvl="0" marL="0" rtl="0" algn="l">
              <a:lnSpc>
                <a:spcPct val="100000"/>
              </a:lnSpc>
              <a:spcBef>
                <a:spcPts val="1200"/>
              </a:spcBef>
              <a:spcAft>
                <a:spcPts val="1200"/>
              </a:spcAft>
              <a:buNone/>
            </a:pPr>
            <a:r>
              <a:rPr lang="en" sz="1000"/>
              <a:t>Web Address: </a:t>
            </a:r>
            <a:r>
              <a:rPr lang="en" sz="1000" u="sng">
                <a:solidFill>
                  <a:schemeClr val="hlink"/>
                </a:solidFill>
                <a:hlinkClick r:id="rId5"/>
              </a:rPr>
              <a:t>https://public.tableau.com/app/profile/mpca.data.services/viz/SCOREOverview/1991-2018SCORE</a:t>
            </a:r>
            <a:r>
              <a:rPr lang="en" sz="1000"/>
              <a:t>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56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Waste Management Trends: By Method and County</a:t>
            </a:r>
            <a:endParaRPr/>
          </a:p>
        </p:txBody>
      </p:sp>
      <p:pic>
        <p:nvPicPr>
          <p:cNvPr id="99" name="Google Shape;99;p15"/>
          <p:cNvPicPr preferRelativeResize="0"/>
          <p:nvPr/>
        </p:nvPicPr>
        <p:blipFill>
          <a:blip r:embed="rId3">
            <a:alphaModFix/>
          </a:blip>
          <a:stretch>
            <a:fillRect/>
          </a:stretch>
        </p:blipFill>
        <p:spPr>
          <a:xfrm>
            <a:off x="1550125" y="1348375"/>
            <a:ext cx="6047352" cy="373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56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Waste Management Trends: Recycling By County</a:t>
            </a:r>
            <a:endParaRPr/>
          </a:p>
        </p:txBody>
      </p:sp>
      <p:pic>
        <p:nvPicPr>
          <p:cNvPr id="105" name="Google Shape;105;p16"/>
          <p:cNvPicPr preferRelativeResize="0"/>
          <p:nvPr/>
        </p:nvPicPr>
        <p:blipFill>
          <a:blip r:embed="rId3">
            <a:alphaModFix/>
          </a:blip>
          <a:stretch>
            <a:fillRect/>
          </a:stretch>
        </p:blipFill>
        <p:spPr>
          <a:xfrm>
            <a:off x="1667275" y="1301675"/>
            <a:ext cx="6047352" cy="373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56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Waste Management Trends: Method Proportion</a:t>
            </a:r>
            <a:endParaRPr/>
          </a:p>
        </p:txBody>
      </p:sp>
      <p:pic>
        <p:nvPicPr>
          <p:cNvPr id="111" name="Google Shape;111;p17"/>
          <p:cNvPicPr preferRelativeResize="0"/>
          <p:nvPr/>
        </p:nvPicPr>
        <p:blipFill>
          <a:blip r:embed="rId3">
            <a:alphaModFix/>
          </a:blip>
          <a:stretch>
            <a:fillRect/>
          </a:stretch>
        </p:blipFill>
        <p:spPr>
          <a:xfrm>
            <a:off x="1550125" y="1278175"/>
            <a:ext cx="6047352" cy="373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nvSpPr>
        <p:spPr>
          <a:xfrm flipH="1" rot="-5400000">
            <a:off x="-2054100" y="2054100"/>
            <a:ext cx="5170200" cy="1062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5700">
                <a:solidFill>
                  <a:schemeClr val="dk1"/>
                </a:solidFill>
                <a:latin typeface="Lato"/>
                <a:ea typeface="Lato"/>
                <a:cs typeface="Lato"/>
                <a:sym typeface="Lato"/>
              </a:rPr>
              <a:t>BAR  CHART.</a:t>
            </a:r>
            <a:endParaRPr b="1" sz="5700">
              <a:solidFill>
                <a:schemeClr val="dk1"/>
              </a:solidFill>
              <a:latin typeface="Lato"/>
              <a:ea typeface="Lato"/>
              <a:cs typeface="Lato"/>
              <a:sym typeface="Lato"/>
            </a:endParaRPr>
          </a:p>
        </p:txBody>
      </p:sp>
      <p:pic>
        <p:nvPicPr>
          <p:cNvPr id="117" name="Google Shape;117;p18"/>
          <p:cNvPicPr preferRelativeResize="0"/>
          <p:nvPr/>
        </p:nvPicPr>
        <p:blipFill>
          <a:blip r:embed="rId3">
            <a:alphaModFix/>
          </a:blip>
          <a:stretch>
            <a:fillRect/>
          </a:stretch>
        </p:blipFill>
        <p:spPr>
          <a:xfrm>
            <a:off x="1425425" y="60125"/>
            <a:ext cx="6858000" cy="4933050"/>
          </a:xfrm>
          <a:prstGeom prst="rect">
            <a:avLst/>
          </a:prstGeom>
          <a:noFill/>
          <a:ln>
            <a:noFill/>
          </a:ln>
        </p:spPr>
      </p:pic>
      <p:sp>
        <p:nvSpPr>
          <p:cNvPr id="118" name="Google Shape;118;p18"/>
          <p:cNvSpPr/>
          <p:nvPr/>
        </p:nvSpPr>
        <p:spPr>
          <a:xfrm>
            <a:off x="2315050" y="1073584"/>
            <a:ext cx="2986400" cy="916725"/>
          </a:xfrm>
          <a:prstGeom prst="flowChartDecision">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 THE </a:t>
            </a:r>
            <a:r>
              <a:rPr lang="en">
                <a:solidFill>
                  <a:schemeClr val="lt1"/>
                </a:solidFill>
              </a:rPr>
              <a:t>T</a:t>
            </a:r>
            <a:r>
              <a:rPr lang="en">
                <a:solidFill>
                  <a:schemeClr val="lt1"/>
                </a:solidFill>
              </a:rPr>
              <a:t>RENDS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idx="1" type="body"/>
          </p:nvPr>
        </p:nvSpPr>
        <p:spPr>
          <a:xfrm>
            <a:off x="723300" y="4274749"/>
            <a:ext cx="7697400" cy="72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700"/>
              <a:t>TOP 10 COUNTIES FOR RECYCLING:  TOTAL TONS BY CATEGORY </a:t>
            </a:r>
            <a:endParaRPr sz="1700"/>
          </a:p>
          <a:p>
            <a:pPr indent="0" lvl="0" marL="0" rtl="0" algn="l">
              <a:spcBef>
                <a:spcPts val="0"/>
              </a:spcBef>
              <a:spcAft>
                <a:spcPts val="0"/>
              </a:spcAft>
              <a:buNone/>
            </a:pPr>
            <a:r>
              <a:rPr lang="en" sz="1700"/>
              <a:t>BASED OFF 1991-2017 AVERAGE RECYCLING AMOUNTS PER COUNTY</a:t>
            </a:r>
            <a:endParaRPr sz="1700"/>
          </a:p>
        </p:txBody>
      </p:sp>
      <p:sp>
        <p:nvSpPr>
          <p:cNvPr id="124" name="Google Shape;124;p19"/>
          <p:cNvSpPr txBox="1"/>
          <p:nvPr/>
        </p:nvSpPr>
        <p:spPr>
          <a:xfrm>
            <a:off x="935325" y="1011800"/>
            <a:ext cx="2515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Organic: 81,331</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Paper: 57,400</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Metal: 53,224</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Glass: 39,298</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Other: 18,982</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Plastic: 6,934</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Hazardous: 4,702</a:t>
            </a:r>
            <a:endParaRPr b="1">
              <a:latin typeface="Lato"/>
              <a:ea typeface="Lato"/>
              <a:cs typeface="Lato"/>
              <a:sym typeface="Lato"/>
            </a:endParaRPr>
          </a:p>
        </p:txBody>
      </p:sp>
      <p:pic>
        <p:nvPicPr>
          <p:cNvPr id="125" name="Google Shape;125;p19"/>
          <p:cNvPicPr preferRelativeResize="0"/>
          <p:nvPr/>
        </p:nvPicPr>
        <p:blipFill>
          <a:blip r:embed="rId3">
            <a:alphaModFix/>
          </a:blip>
          <a:stretch>
            <a:fillRect/>
          </a:stretch>
        </p:blipFill>
        <p:spPr>
          <a:xfrm>
            <a:off x="2884950" y="0"/>
            <a:ext cx="6259050" cy="3998001"/>
          </a:xfrm>
          <a:prstGeom prst="rect">
            <a:avLst/>
          </a:prstGeom>
          <a:noFill/>
          <a:ln>
            <a:noFill/>
          </a:ln>
        </p:spPr>
      </p:pic>
      <p:sp>
        <p:nvSpPr>
          <p:cNvPr id="126" name="Google Shape;126;p19"/>
          <p:cNvSpPr/>
          <p:nvPr/>
        </p:nvSpPr>
        <p:spPr>
          <a:xfrm>
            <a:off x="0" y="44884"/>
            <a:ext cx="2986400" cy="916725"/>
          </a:xfrm>
          <a:prstGeom prst="flowChartDecision">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 THE TRENDS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 type="body"/>
          </p:nvPr>
        </p:nvSpPr>
        <p:spPr>
          <a:xfrm>
            <a:off x="737075" y="4419825"/>
            <a:ext cx="8267400" cy="799800"/>
          </a:xfrm>
          <a:prstGeom prst="rect">
            <a:avLst/>
          </a:prstGeom>
        </p:spPr>
        <p:txBody>
          <a:bodyPr anchorCtr="0" anchor="ctr" bIns="91425" lIns="91425" spcFirstLastPara="1" rIns="91425" wrap="square" tIns="91425">
            <a:normAutofit lnSpcReduction="10000"/>
          </a:bodyPr>
          <a:lstStyle/>
          <a:p>
            <a:pPr indent="0" lvl="0" marL="0" rtl="0" algn="l">
              <a:lnSpc>
                <a:spcPct val="90000"/>
              </a:lnSpc>
              <a:spcBef>
                <a:spcPts val="0"/>
              </a:spcBef>
              <a:spcAft>
                <a:spcPts val="0"/>
              </a:spcAft>
              <a:buNone/>
            </a:pPr>
            <a:r>
              <a:rPr lang="en" sz="1700"/>
              <a:t>TOP 10 COUNTIES FOR RECYCLING:  TOTAL TONS BY CATEGORY </a:t>
            </a:r>
            <a:endParaRPr sz="1700"/>
          </a:p>
          <a:p>
            <a:pPr indent="0" lvl="0" marL="0" rtl="0" algn="l">
              <a:lnSpc>
                <a:spcPct val="90000"/>
              </a:lnSpc>
              <a:spcBef>
                <a:spcPts val="0"/>
              </a:spcBef>
              <a:spcAft>
                <a:spcPts val="0"/>
              </a:spcAft>
              <a:buNone/>
            </a:pPr>
            <a:r>
              <a:rPr lang="en" sz="1700"/>
              <a:t>BASED OFF 1991-2017 AVERAGE RECYCLING AMOUNTS PER COUNTY</a:t>
            </a:r>
            <a:endParaRPr sz="1700"/>
          </a:p>
          <a:p>
            <a:pPr indent="0" lvl="0" marL="0" rtl="0" algn="l">
              <a:lnSpc>
                <a:spcPct val="90000"/>
              </a:lnSpc>
              <a:spcBef>
                <a:spcPts val="0"/>
              </a:spcBef>
              <a:spcAft>
                <a:spcPts val="0"/>
              </a:spcAft>
              <a:buNone/>
            </a:pPr>
            <a:r>
              <a:t/>
            </a:r>
            <a:endParaRPr/>
          </a:p>
        </p:txBody>
      </p:sp>
      <p:sp>
        <p:nvSpPr>
          <p:cNvPr id="132" name="Google Shape;132;p20"/>
          <p:cNvSpPr txBox="1"/>
          <p:nvPr/>
        </p:nvSpPr>
        <p:spPr>
          <a:xfrm>
            <a:off x="893275" y="1078650"/>
            <a:ext cx="2436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Paper:  7,577</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Organic: 6,714</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Metal: 3,952</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Glass: 3,538</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Other: 2,445</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Plastic: 741</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Hazardous: 688</a:t>
            </a:r>
            <a:endParaRPr b="1">
              <a:latin typeface="Lato"/>
              <a:ea typeface="Lato"/>
              <a:cs typeface="Lato"/>
              <a:sym typeface="Lato"/>
            </a:endParaRPr>
          </a:p>
        </p:txBody>
      </p:sp>
      <p:pic>
        <p:nvPicPr>
          <p:cNvPr id="133" name="Google Shape;133;p20"/>
          <p:cNvPicPr preferRelativeResize="0"/>
          <p:nvPr/>
        </p:nvPicPr>
        <p:blipFill>
          <a:blip r:embed="rId3">
            <a:alphaModFix/>
          </a:blip>
          <a:stretch>
            <a:fillRect/>
          </a:stretch>
        </p:blipFill>
        <p:spPr>
          <a:xfrm>
            <a:off x="2560525" y="0"/>
            <a:ext cx="6583476" cy="4295725"/>
          </a:xfrm>
          <a:prstGeom prst="rect">
            <a:avLst/>
          </a:prstGeom>
          <a:noFill/>
          <a:ln>
            <a:noFill/>
          </a:ln>
        </p:spPr>
      </p:pic>
      <p:sp>
        <p:nvSpPr>
          <p:cNvPr id="134" name="Google Shape;134;p20"/>
          <p:cNvSpPr/>
          <p:nvPr/>
        </p:nvSpPr>
        <p:spPr>
          <a:xfrm>
            <a:off x="0" y="44884"/>
            <a:ext cx="2986400" cy="916725"/>
          </a:xfrm>
          <a:prstGeom prst="flowChartDecision">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 THE TRENDS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idx="1" type="body"/>
          </p:nvPr>
        </p:nvSpPr>
        <p:spPr>
          <a:xfrm>
            <a:off x="723300" y="4200150"/>
            <a:ext cx="7697400" cy="94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700"/>
              <a:t>TOP 10 COUNTIES FOR RECYCLING:  TOTAL TONS BY CATEGORY </a:t>
            </a:r>
            <a:endParaRPr sz="1700"/>
          </a:p>
          <a:p>
            <a:pPr indent="0" lvl="0" marL="0" rtl="0" algn="l">
              <a:spcBef>
                <a:spcPts val="0"/>
              </a:spcBef>
              <a:spcAft>
                <a:spcPts val="0"/>
              </a:spcAft>
              <a:buNone/>
            </a:pPr>
            <a:r>
              <a:rPr lang="en" sz="1700"/>
              <a:t>BASED OFF 1991-2017 AVERAGE RECYCLING AMOUNTS PER COUNTY</a:t>
            </a:r>
            <a:endParaRPr/>
          </a:p>
        </p:txBody>
      </p:sp>
      <p:sp>
        <p:nvSpPr>
          <p:cNvPr id="140" name="Google Shape;140;p21"/>
          <p:cNvSpPr txBox="1"/>
          <p:nvPr/>
        </p:nvSpPr>
        <p:spPr>
          <a:xfrm>
            <a:off x="899150" y="1078650"/>
            <a:ext cx="2318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Paper: 556</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Metal: 554</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Glass: 533</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Organic: 295</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Other: 218</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Plastic: 132</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Hazardous:  110</a:t>
            </a:r>
            <a:endParaRPr b="1">
              <a:latin typeface="Lato"/>
              <a:ea typeface="Lato"/>
              <a:cs typeface="Lato"/>
              <a:sym typeface="Lato"/>
            </a:endParaRPr>
          </a:p>
        </p:txBody>
      </p:sp>
      <p:pic>
        <p:nvPicPr>
          <p:cNvPr id="141" name="Google Shape;141;p21"/>
          <p:cNvPicPr preferRelativeResize="0"/>
          <p:nvPr/>
        </p:nvPicPr>
        <p:blipFill>
          <a:blip r:embed="rId3">
            <a:alphaModFix/>
          </a:blip>
          <a:stretch>
            <a:fillRect/>
          </a:stretch>
        </p:blipFill>
        <p:spPr>
          <a:xfrm>
            <a:off x="3217550" y="62550"/>
            <a:ext cx="5926450" cy="4137600"/>
          </a:xfrm>
          <a:prstGeom prst="rect">
            <a:avLst/>
          </a:prstGeom>
          <a:noFill/>
          <a:ln>
            <a:noFill/>
          </a:ln>
        </p:spPr>
      </p:pic>
      <p:sp>
        <p:nvSpPr>
          <p:cNvPr id="142" name="Google Shape;142;p21"/>
          <p:cNvSpPr/>
          <p:nvPr/>
        </p:nvSpPr>
        <p:spPr>
          <a:xfrm>
            <a:off x="0" y="62559"/>
            <a:ext cx="2986400" cy="916725"/>
          </a:xfrm>
          <a:prstGeom prst="flowChartDecision">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 THE TRENDS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